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7" r:id="rId7"/>
    <p:sldId id="270" r:id="rId8"/>
    <p:sldId id="271" r:id="rId9"/>
    <p:sldId id="269" r:id="rId10"/>
    <p:sldId id="263" r:id="rId11"/>
  </p:sldIdLst>
  <p:sldSz cx="24387175" cy="13716000"/>
  <p:notesSz cx="24387175" cy="13716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20B0604020202020204" charset="-52"/>
      <p:regular r:id="rId16"/>
      <p:bold r:id="rId17"/>
      <p:italic r:id="rId18"/>
      <p:boldItalic r:id="rId19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pos="13986">
          <p15:clr>
            <a:srgbClr val="A4A3A4"/>
          </p15:clr>
        </p15:guide>
        <p15:guide id="2" orient="horz" pos="4297">
          <p15:clr>
            <a:srgbClr val="A4A3A4"/>
          </p15:clr>
        </p15:guide>
        <p15:guide id="3" orient="horz" pos="839">
          <p15:clr>
            <a:srgbClr val="A4A3A4"/>
          </p15:clr>
        </p15:guide>
        <p15:guide id="4" pos="28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31"/>
    <a:srgbClr val="FF9300"/>
    <a:srgbClr val="FECACA"/>
    <a:srgbClr val="BBF7D0"/>
    <a:srgbClr val="FEF08A"/>
    <a:srgbClr val="000000"/>
    <a:srgbClr val="86E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55" d="100"/>
          <a:sy n="55" d="100"/>
        </p:scale>
        <p:origin x="636" y="90"/>
      </p:cViewPr>
      <p:guideLst>
        <p:guide pos="13986"/>
        <p:guide orient="horz" pos="4297"/>
        <p:guide orient="horz" pos="839"/>
        <p:guide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Титульный слайд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ctrTitle"/>
          </p:nvPr>
        </p:nvSpPr>
        <p:spPr bwMode="auto">
          <a:xfrm>
            <a:off x="3048397" y="2244726"/>
            <a:ext cx="18290381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ubTitle" idx="1"/>
          </p:nvPr>
        </p:nvSpPr>
        <p:spPr bwMode="auto">
          <a:xfrm>
            <a:off x="3048397" y="7204076"/>
            <a:ext cx="18290381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 bwMode="auto"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 bwMode="auto"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 bwMode="auto"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30_Custom Layout" userDrawn="1">
  <p:cSld name="3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>
            <a:spLocks noGrp="1"/>
          </p:cNvSpPr>
          <p:nvPr>
            <p:ph type="pic" idx="2"/>
          </p:nvPr>
        </p:nvSpPr>
        <p:spPr bwMode="auto">
          <a:xfrm>
            <a:off x="2" y="0"/>
            <a:ext cx="24820027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5_Custom Layout" userDrawn="1">
  <p:cSld name="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4_Custom Layout" userDrawn="1">
  <p:cSld name="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>
            <a:spLocks noGrp="1"/>
          </p:cNvSpPr>
          <p:nvPr>
            <p:ph type="pic" idx="2"/>
          </p:nvPr>
        </p:nvSpPr>
        <p:spPr bwMode="auto">
          <a:xfrm>
            <a:off x="6849367" y="7258048"/>
            <a:ext cx="5344220" cy="534352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" name="Google Shape;24;p15"/>
          <p:cNvSpPr>
            <a:spLocks noGrp="1"/>
          </p:cNvSpPr>
          <p:nvPr>
            <p:ph type="pic" idx="3"/>
          </p:nvPr>
        </p:nvSpPr>
        <p:spPr bwMode="auto">
          <a:xfrm>
            <a:off x="1505147" y="1200150"/>
            <a:ext cx="5344220" cy="534352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39_Custom Layout" userDrawn="1">
  <p:cSld name="3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>
            <a:spLocks noGrp="1"/>
          </p:cNvSpPr>
          <p:nvPr>
            <p:ph type="pic" idx="2"/>
          </p:nvPr>
        </p:nvSpPr>
        <p:spPr bwMode="auto">
          <a:xfrm>
            <a:off x="12193587" y="1838325"/>
            <a:ext cx="10040657" cy="1003935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40_Custom Layout" userDrawn="1">
  <p:cSld name="4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>
            <a:spLocks noGrp="1"/>
          </p:cNvSpPr>
          <p:nvPr>
            <p:ph type="pic" idx="2"/>
          </p:nvPr>
        </p:nvSpPr>
        <p:spPr bwMode="auto">
          <a:xfrm>
            <a:off x="1505147" y="3319463"/>
            <a:ext cx="7077995" cy="707707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9" name="Google Shape;29;p17"/>
          <p:cNvSpPr>
            <a:spLocks noGrp="1"/>
          </p:cNvSpPr>
          <p:nvPr>
            <p:ph type="pic" idx="3"/>
          </p:nvPr>
        </p:nvSpPr>
        <p:spPr bwMode="auto">
          <a:xfrm>
            <a:off x="9269032" y="3319461"/>
            <a:ext cx="7077995" cy="707707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 bwMode="auto">
          <a:xfrm>
            <a:off x="23343391" y="12723679"/>
            <a:ext cx="9337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fld id="{00000000-1234-1234-1234-123412341234}" type="slidenum">
              <a:rPr lang="ru-RU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</a:rPr>
              <a:t>‹#›</a:t>
            </a:fld>
            <a:endParaRPr sz="2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" name="Google Shape;11;p9"/>
          <p:cNvPicPr/>
          <p:nvPr/>
        </p:nvPicPr>
        <p:blipFill>
          <a:blip r:embed="rId8">
            <a:alphaModFix/>
          </a:blip>
          <a:srcRect/>
          <a:stretch/>
        </p:blipFill>
        <p:spPr bwMode="auto">
          <a:xfrm>
            <a:off x="18705563" y="685800"/>
            <a:ext cx="4865637" cy="77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9"/>
          <p:cNvPicPr/>
          <p:nvPr/>
        </p:nvPicPr>
        <p:blipFill>
          <a:blip r:embed="rId9">
            <a:alphaModFix/>
          </a:blip>
          <a:srcRect/>
          <a:stretch/>
        </p:blipFill>
        <p:spPr bwMode="auto">
          <a:xfrm>
            <a:off x="704103" y="685799"/>
            <a:ext cx="831850" cy="78496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/>
          <p:nvPr/>
        </p:nvSpPr>
        <p:spPr bwMode="auto">
          <a:xfrm>
            <a:off x="18543181" y="498905"/>
            <a:ext cx="5231219" cy="11810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5" name="Google Shape;35;p1"/>
          <p:cNvSpPr txBox="1"/>
          <p:nvPr/>
        </p:nvSpPr>
        <p:spPr bwMode="auto">
          <a:xfrm>
            <a:off x="8807675" y="5042350"/>
            <a:ext cx="139794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  <a:defRPr/>
            </a:pPr>
            <a:r>
              <a:rPr lang="ru-RU" sz="8800" b="1" dirty="0">
                <a:solidFill>
                  <a:srgbClr val="FF9300"/>
                </a:solidFill>
              </a:rPr>
              <a:t>РЕШЕНИЯ ДЛЯ ЭЛЕКТРОЭНЕРГЕТИКИ</a:t>
            </a:r>
            <a:endParaRPr sz="6600" b="1" i="0" u="none" strike="noStrike" cap="none" dirty="0">
              <a:solidFill>
                <a:srgbClr val="FF93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6" name="Google Shape;36;p1"/>
          <p:cNvSpPr txBox="1"/>
          <p:nvPr/>
        </p:nvSpPr>
        <p:spPr bwMode="auto">
          <a:xfrm>
            <a:off x="8807675" y="11742001"/>
            <a:ext cx="7739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/>
            </a:pPr>
            <a:r>
              <a:rPr lang="ru-RU" sz="4800" i="0" u="none" strike="noStrike" cap="none" dirty="0">
                <a:solidFill>
                  <a:srgbClr val="011C44"/>
                </a:solidFill>
              </a:rPr>
              <a:t>03.11.2024</a:t>
            </a:r>
            <a:endParaRPr sz="5400" i="0" u="none" strike="noStrike" cap="none" dirty="0">
              <a:solidFill>
                <a:srgbClr val="011C44"/>
              </a:solidFill>
            </a:endParaRPr>
          </a:p>
        </p:txBody>
      </p:sp>
      <p:grpSp>
        <p:nvGrpSpPr>
          <p:cNvPr id="37" name="Google Shape;37;p1"/>
          <p:cNvGrpSpPr/>
          <p:nvPr/>
        </p:nvGrpSpPr>
        <p:grpSpPr bwMode="auto">
          <a:xfrm>
            <a:off x="8807675" y="1146750"/>
            <a:ext cx="9537000" cy="1364100"/>
            <a:chOff x="10407875" y="1130950"/>
            <a:chExt cx="9537000" cy="1364100"/>
          </a:xfrm>
        </p:grpSpPr>
        <p:sp>
          <p:nvSpPr>
            <p:cNvPr id="38" name="Google Shape;38;p1"/>
            <p:cNvSpPr txBox="1"/>
            <p:nvPr/>
          </p:nvSpPr>
          <p:spPr bwMode="auto">
            <a:xfrm>
              <a:off x="10407875" y="1130950"/>
              <a:ext cx="953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  <a:defRPr/>
              </a:pPr>
              <a:r>
                <a:rPr lang="ru-RU" sz="4800" dirty="0">
                  <a:solidFill>
                    <a:srgbClr val="00254F"/>
                  </a:solidFill>
                </a:rPr>
                <a:t>Команда</a:t>
              </a:r>
              <a:r>
                <a:rPr lang="ru-RU" sz="4800" b="0" i="0" u="none" strike="noStrike" cap="none" dirty="0">
                  <a:solidFill>
                    <a:srgbClr val="00254F"/>
                  </a:solidFill>
                  <a:latin typeface="Arial"/>
                  <a:ea typeface="Arial"/>
                  <a:cs typeface="Arial"/>
                </a:rPr>
                <a:t>:</a:t>
              </a:r>
              <a:endParaRPr sz="48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Google Shape;39;p1"/>
            <p:cNvSpPr txBox="1"/>
            <p:nvPr/>
          </p:nvSpPr>
          <p:spPr bwMode="auto">
            <a:xfrm>
              <a:off x="10407875" y="1756150"/>
              <a:ext cx="953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  <a:defRPr/>
              </a:pPr>
              <a:r>
                <a:rPr lang="en-US" sz="4800" b="1" i="0" u="none" strike="noStrike" cap="none" dirty="0">
                  <a:solidFill>
                    <a:srgbClr val="00254F"/>
                  </a:solidFill>
                  <a:latin typeface="Arial"/>
                  <a:ea typeface="Arial"/>
                  <a:cs typeface="Arial"/>
                </a:rPr>
                <a:t>GPT</a:t>
              </a:r>
              <a:r>
                <a:rPr lang="ru-RU" sz="4800" b="1" i="0" u="none" strike="noStrike" cap="none" dirty="0">
                  <a:solidFill>
                    <a:srgbClr val="00254F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4800" b="1" i="0" u="none" strike="noStrike" cap="none" dirty="0">
                  <a:solidFill>
                    <a:srgbClr val="00254F"/>
                  </a:solidFill>
                  <a:latin typeface="Arial"/>
                  <a:ea typeface="Arial"/>
                  <a:cs typeface="Arial"/>
                </a:rPr>
                <a:t>enjoyers</a:t>
              </a:r>
              <a:endParaRPr sz="4800" b="1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" name="Google Shape;38;p1">
            <a:extLst>
              <a:ext uri="{FF2B5EF4-FFF2-40B4-BE49-F238E27FC236}">
                <a16:creationId xmlns:a16="http://schemas.microsoft.com/office/drawing/2014/main" id="{0EE98C80-1537-9A35-D11E-1D69FC9181E8}"/>
              </a:ext>
            </a:extLst>
          </p:cNvPr>
          <p:cNvSpPr txBox="1"/>
          <p:nvPr/>
        </p:nvSpPr>
        <p:spPr bwMode="auto">
          <a:xfrm>
            <a:off x="8940679" y="8506286"/>
            <a:ext cx="1298829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4800"/>
              <a:defRPr/>
            </a:pPr>
            <a:r>
              <a:rPr lang="ru-RU" sz="4800" dirty="0">
                <a:solidFill>
                  <a:srgbClr val="00254F"/>
                </a:solidFill>
              </a:rPr>
              <a:t>«Оптимизация процесса планирования закупки топлива на электростанциях на основе прогнозирования цены электричества и объемов его выработки»</a:t>
            </a:r>
            <a:endParaRPr lang="ru-RU" sz="4800" b="0" i="0" u="none" strike="noStrike" cap="none" dirty="0">
              <a:solidFill>
                <a:srgbClr val="00254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" name="Google Shape;148;g30e32645b11_0_333"/>
          <p:cNvSpPr txBox="1"/>
          <p:nvPr/>
        </p:nvSpPr>
        <p:spPr bwMode="auto">
          <a:xfrm>
            <a:off x="4591055" y="4476575"/>
            <a:ext cx="160797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ru-RU" sz="11000" b="1">
                <a:solidFill>
                  <a:srgbClr val="FF9300"/>
                </a:solidFill>
              </a:rPr>
              <a:t>СПАСИБО</a:t>
            </a:r>
            <a:br>
              <a:rPr lang="ru-RU" sz="11000" b="1">
                <a:solidFill>
                  <a:srgbClr val="FF9300"/>
                </a:solidFill>
              </a:rPr>
            </a:br>
            <a:r>
              <a:rPr lang="ru-RU" sz="11000" b="1">
                <a:solidFill>
                  <a:srgbClr val="FF9300"/>
                </a:solidFill>
              </a:rPr>
              <a:t>ЗА ВНИМАНИЕ</a:t>
            </a:r>
            <a:endParaRPr sz="11000" b="1" i="0" u="none" strike="noStrike" cap="none">
              <a:solidFill>
                <a:srgbClr val="FF9300"/>
              </a:solidFill>
            </a:endParaRPr>
          </a:p>
        </p:txBody>
      </p:sp>
      <p:cxnSp>
        <p:nvCxnSpPr>
          <p:cNvPr id="149" name="Google Shape;149;g30e32645b11_0_333"/>
          <p:cNvCxnSpPr>
            <a:cxnSpLocks/>
          </p:cNvCxnSpPr>
          <p:nvPr/>
        </p:nvCxnSpPr>
        <p:spPr bwMode="auto">
          <a:xfrm>
            <a:off x="5564600" y="3828550"/>
            <a:ext cx="14412900" cy="0"/>
          </a:xfrm>
          <a:prstGeom prst="straightConnector1">
            <a:avLst/>
          </a:prstGeom>
          <a:noFill/>
          <a:ln w="38100" cap="flat" cmpd="sng">
            <a:solidFill>
              <a:srgbClr val="FF9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g30e32645b11_0_333"/>
          <p:cNvCxnSpPr>
            <a:cxnSpLocks/>
          </p:cNvCxnSpPr>
          <p:nvPr/>
        </p:nvCxnSpPr>
        <p:spPr bwMode="auto">
          <a:xfrm>
            <a:off x="5564600" y="8515850"/>
            <a:ext cx="14412900" cy="0"/>
          </a:xfrm>
          <a:prstGeom prst="straightConnector1">
            <a:avLst/>
          </a:prstGeom>
          <a:noFill/>
          <a:ln w="38100" cap="flat" cmpd="sng">
            <a:solidFill>
              <a:srgbClr val="FF93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4" name="Google Shape;44;g30e32645b11_0_110"/>
          <p:cNvPicPr/>
          <p:nvPr/>
        </p:nvPicPr>
        <p:blipFill>
          <a:blip r:embed="rId2">
            <a:alphaModFix/>
          </a:blip>
          <a:srcRect l="19022" t="7105" r="71652" b="498"/>
          <a:stretch/>
        </p:blipFill>
        <p:spPr bwMode="auto">
          <a:xfrm>
            <a:off x="14645" y="-36512"/>
            <a:ext cx="1970840" cy="137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30e32645b11_0_110"/>
          <p:cNvSpPr/>
          <p:nvPr/>
        </p:nvSpPr>
        <p:spPr bwMode="auto">
          <a:xfrm rot="-5400000" flipH="1">
            <a:off x="1358171" y="12399708"/>
            <a:ext cx="1254600" cy="13779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vert="vert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3200" b="1" i="0" u="none" strike="noStrike" cap="none" dirty="0">
                <a:solidFill>
                  <a:schemeClr val="bg1"/>
                </a:solidFill>
                <a:latin typeface="Montserrat" panose="020B0604020202020204" charset="-52"/>
                <a:ea typeface="Calibri"/>
                <a:cs typeface="Calibri"/>
              </a:rPr>
              <a:t>2</a:t>
            </a:r>
            <a:endParaRPr sz="3200" b="1" i="0" u="none" strike="noStrike" cap="none" dirty="0">
              <a:solidFill>
                <a:schemeClr val="bg1"/>
              </a:solidFill>
              <a:latin typeface="Montserrat" panose="020B0604020202020204" charset="-52"/>
              <a:ea typeface="Calibri"/>
              <a:cs typeface="Calibri"/>
            </a:endParaRPr>
          </a:p>
        </p:txBody>
      </p:sp>
      <p:sp>
        <p:nvSpPr>
          <p:cNvPr id="46" name="Google Shape;46;g30e32645b11_0_110"/>
          <p:cNvSpPr txBox="1"/>
          <p:nvPr/>
        </p:nvSpPr>
        <p:spPr bwMode="auto">
          <a:xfrm>
            <a:off x="4955505" y="685800"/>
            <a:ext cx="16079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en-US" sz="5400" b="1" dirty="0">
                <a:solidFill>
                  <a:srgbClr val="FF9300"/>
                </a:solidFill>
                <a:latin typeface="Montserrat" panose="020B0604020202020204" charset="-52"/>
              </a:rPr>
              <a:t>GPT</a:t>
            </a:r>
            <a:r>
              <a:rPr lang="ru-RU" sz="5400" b="1" dirty="0">
                <a:solidFill>
                  <a:srgbClr val="FF9300"/>
                </a:solidFill>
                <a:latin typeface="Montserrat" panose="020B0604020202020204" charset="-52"/>
              </a:rPr>
              <a:t> </a:t>
            </a:r>
            <a:r>
              <a:rPr lang="en-US" sz="5400" b="1" dirty="0">
                <a:solidFill>
                  <a:srgbClr val="FF9300"/>
                </a:solidFill>
                <a:latin typeface="Montserrat" panose="020B0604020202020204" charset="-52"/>
              </a:rPr>
              <a:t>enjoyers</a:t>
            </a:r>
            <a:endParaRPr sz="1400" b="0" i="0" u="none" strike="noStrike" cap="none" dirty="0">
              <a:solidFill>
                <a:srgbClr val="FF9300"/>
              </a:solidFill>
              <a:latin typeface="Montserrat" panose="020B0604020202020204" charset="-52"/>
            </a:endParaRPr>
          </a:p>
        </p:txBody>
      </p:sp>
      <p:pic>
        <p:nvPicPr>
          <p:cNvPr id="47" name="Google Shape;47;g30e32645b11_0_110"/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10" y="-2262"/>
            <a:ext cx="3300464" cy="26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0e32645b11_0_110"/>
          <p:cNvSpPr/>
          <p:nvPr/>
        </p:nvSpPr>
        <p:spPr bwMode="auto">
          <a:xfrm>
            <a:off x="2930339" y="4245138"/>
            <a:ext cx="43626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Montserrat" panose="020B0604020202020204" charset="-52"/>
            </a:endParaRPr>
          </a:p>
        </p:txBody>
      </p:sp>
      <p:sp>
        <p:nvSpPr>
          <p:cNvPr id="49" name="Google Shape;49;g30e32645b11_0_110"/>
          <p:cNvSpPr/>
          <p:nvPr/>
        </p:nvSpPr>
        <p:spPr bwMode="auto">
          <a:xfrm>
            <a:off x="2930338" y="8991313"/>
            <a:ext cx="4362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600"/>
              <a:buFont typeface="Montserrat"/>
              <a:buNone/>
              <a:defRPr/>
            </a:pPr>
            <a:r>
              <a:rPr lang="ru-RU" sz="2600" b="1" dirty="0">
                <a:solidFill>
                  <a:srgbClr val="26534B"/>
                </a:solidFill>
                <a:latin typeface="Montserrat" panose="020B0604020202020204" charset="-52"/>
              </a:rPr>
              <a:t>Данил</a:t>
            </a:r>
            <a:r>
              <a:rPr lang="ru-RU" sz="2600" b="1" i="0" u="none" strike="noStrike" cap="none" dirty="0">
                <a:solidFill>
                  <a:srgbClr val="26534B"/>
                </a:solidFill>
                <a:latin typeface="Montserrat" panose="020B0604020202020204" charset="-52"/>
              </a:rPr>
              <a:t> Шинковой</a:t>
            </a:r>
            <a:endParaRPr sz="26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sp>
        <p:nvSpPr>
          <p:cNvPr id="50" name="Google Shape;50;g30e32645b11_0_110"/>
          <p:cNvSpPr/>
          <p:nvPr/>
        </p:nvSpPr>
        <p:spPr bwMode="auto">
          <a:xfrm>
            <a:off x="2930339" y="9461210"/>
            <a:ext cx="44472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000"/>
              <a:buFont typeface="Montserrat"/>
              <a:buNone/>
              <a:defRPr/>
            </a:pPr>
            <a:r>
              <a:rPr lang="en-US" sz="2000" dirty="0">
                <a:solidFill>
                  <a:srgbClr val="26534B"/>
                </a:solidFill>
                <a:latin typeface="Montserrat" panose="020B0604020202020204" charset="-52"/>
              </a:rPr>
              <a:t>DS</a:t>
            </a:r>
            <a:endParaRPr sz="20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9295DD-DD94-49DC-BE92-FA83068D08E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3057" r="3057"/>
          <a:stretch>
            <a:fillRect/>
          </a:stretch>
        </p:blipFill>
        <p:spPr bwMode="auto">
          <a:xfrm>
            <a:off x="2930525" y="4725988"/>
            <a:ext cx="3827463" cy="4076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52" name="Google Shape;52;g30e32645b11_0_110"/>
          <p:cNvSpPr/>
          <p:nvPr/>
        </p:nvSpPr>
        <p:spPr bwMode="auto">
          <a:xfrm>
            <a:off x="7075614" y="4245138"/>
            <a:ext cx="43626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Montserrat" panose="020B0604020202020204" charset="-52"/>
            </a:endParaRPr>
          </a:p>
        </p:txBody>
      </p:sp>
      <p:sp>
        <p:nvSpPr>
          <p:cNvPr id="53" name="Google Shape;53;g30e32645b11_0_110"/>
          <p:cNvSpPr/>
          <p:nvPr/>
        </p:nvSpPr>
        <p:spPr bwMode="auto">
          <a:xfrm>
            <a:off x="7075613" y="8991313"/>
            <a:ext cx="4362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600"/>
              <a:buFont typeface="Montserrat"/>
              <a:buNone/>
              <a:defRPr/>
            </a:pPr>
            <a:r>
              <a:rPr lang="ru-RU" sz="2600" b="1" dirty="0">
                <a:solidFill>
                  <a:srgbClr val="26534B"/>
                </a:solidFill>
                <a:latin typeface="Montserrat" panose="020B0604020202020204" charset="-52"/>
              </a:rPr>
              <a:t>Константин Плаксин</a:t>
            </a:r>
            <a:endParaRPr sz="26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sp>
        <p:nvSpPr>
          <p:cNvPr id="54" name="Google Shape;54;g30e32645b11_0_110"/>
          <p:cNvSpPr/>
          <p:nvPr/>
        </p:nvSpPr>
        <p:spPr bwMode="auto">
          <a:xfrm>
            <a:off x="7075614" y="9461210"/>
            <a:ext cx="44472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000"/>
              <a:buFont typeface="Montserrat"/>
              <a:buNone/>
              <a:defRPr/>
            </a:pPr>
            <a:r>
              <a:rPr lang="en-US" sz="2000" i="0" u="none" strike="noStrike" cap="none" dirty="0">
                <a:solidFill>
                  <a:srgbClr val="26534B"/>
                </a:solidFill>
                <a:latin typeface="Montserrat" panose="020B0604020202020204" charset="-52"/>
              </a:rPr>
              <a:t>DS</a:t>
            </a:r>
            <a:endParaRPr sz="20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6B02A8-4ACA-463C-986E-FB6B0AF9DF5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l="3037" r="3037"/>
          <a:stretch>
            <a:fillRect/>
          </a:stretch>
        </p:blipFill>
        <p:spPr bwMode="auto">
          <a:xfrm>
            <a:off x="7075488" y="4725988"/>
            <a:ext cx="3829050" cy="4076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56" name="Google Shape;56;g30e32645b11_0_110"/>
          <p:cNvSpPr/>
          <p:nvPr/>
        </p:nvSpPr>
        <p:spPr bwMode="auto">
          <a:xfrm>
            <a:off x="11243763" y="4245138"/>
            <a:ext cx="43626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Montserrat" panose="020B0604020202020204" charset="-52"/>
            </a:endParaRPr>
          </a:p>
        </p:txBody>
      </p:sp>
      <p:sp>
        <p:nvSpPr>
          <p:cNvPr id="57" name="Google Shape;57;g30e32645b11_0_110"/>
          <p:cNvSpPr/>
          <p:nvPr/>
        </p:nvSpPr>
        <p:spPr bwMode="auto">
          <a:xfrm>
            <a:off x="11243763" y="8991313"/>
            <a:ext cx="4362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600"/>
              <a:buFont typeface="Montserrat"/>
              <a:buNone/>
              <a:defRPr/>
            </a:pPr>
            <a:r>
              <a:rPr lang="ru-RU" sz="2600" b="1" dirty="0">
                <a:solidFill>
                  <a:srgbClr val="26534B"/>
                </a:solidFill>
                <a:latin typeface="Montserrat" panose="020B0604020202020204" charset="-52"/>
              </a:rPr>
              <a:t>Алексей</a:t>
            </a:r>
            <a:r>
              <a:rPr lang="ru-RU" sz="2600" b="1" i="0" u="none" strike="noStrike" cap="none" dirty="0">
                <a:solidFill>
                  <a:srgbClr val="26534B"/>
                </a:solidFill>
                <a:latin typeface="Montserrat" panose="020B0604020202020204" charset="-52"/>
              </a:rPr>
              <a:t> Король</a:t>
            </a:r>
            <a:endParaRPr sz="26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sp>
        <p:nvSpPr>
          <p:cNvPr id="58" name="Google Shape;58;g30e32645b11_0_110"/>
          <p:cNvSpPr/>
          <p:nvPr/>
        </p:nvSpPr>
        <p:spPr bwMode="auto">
          <a:xfrm>
            <a:off x="11243763" y="9461210"/>
            <a:ext cx="44472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000"/>
              <a:buFont typeface="Montserrat"/>
              <a:buNone/>
              <a:defRPr/>
            </a:pPr>
            <a:r>
              <a:rPr lang="en-US" sz="2000" i="0" u="none" strike="noStrike" cap="none" dirty="0" err="1">
                <a:solidFill>
                  <a:srgbClr val="26534B"/>
                </a:solidFill>
                <a:latin typeface="Montserrat" panose="020B0604020202020204" charset="-52"/>
              </a:rPr>
              <a:t>MLOps</a:t>
            </a:r>
            <a:endParaRPr sz="20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879FF9-CF9C-4A22-B882-A41876C5C287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6"/>
          <a:srcRect l="3057" r="3057"/>
          <a:stretch>
            <a:fillRect/>
          </a:stretch>
        </p:blipFill>
        <p:spPr bwMode="auto">
          <a:xfrm>
            <a:off x="11244263" y="4725988"/>
            <a:ext cx="3827462" cy="4076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60" name="Google Shape;60;g30e32645b11_0_110"/>
          <p:cNvSpPr/>
          <p:nvPr/>
        </p:nvSpPr>
        <p:spPr bwMode="auto">
          <a:xfrm>
            <a:off x="15434764" y="4202713"/>
            <a:ext cx="43626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Montserrat" panose="020B0604020202020204" charset="-52"/>
            </a:endParaRPr>
          </a:p>
        </p:txBody>
      </p:sp>
      <p:sp>
        <p:nvSpPr>
          <p:cNvPr id="61" name="Google Shape;61;g30e32645b11_0_110"/>
          <p:cNvSpPr/>
          <p:nvPr/>
        </p:nvSpPr>
        <p:spPr bwMode="auto">
          <a:xfrm>
            <a:off x="15434763" y="8948888"/>
            <a:ext cx="4362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600"/>
              <a:buFont typeface="Montserrat"/>
              <a:buNone/>
              <a:defRPr/>
            </a:pPr>
            <a:r>
              <a:rPr lang="ru-RU" sz="2600" b="1" i="0" u="none" strike="noStrike" cap="none" dirty="0">
                <a:solidFill>
                  <a:srgbClr val="26534B"/>
                </a:solidFill>
                <a:latin typeface="Montserrat" panose="020B0604020202020204" charset="-52"/>
              </a:rPr>
              <a:t>Алексей Горшенин</a:t>
            </a:r>
            <a:endParaRPr sz="26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sp>
        <p:nvSpPr>
          <p:cNvPr id="62" name="Google Shape;62;g30e32645b11_0_110"/>
          <p:cNvSpPr/>
          <p:nvPr/>
        </p:nvSpPr>
        <p:spPr bwMode="auto">
          <a:xfrm>
            <a:off x="15434764" y="9418785"/>
            <a:ext cx="44472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000"/>
              <a:buFont typeface="Montserrat"/>
              <a:buNone/>
              <a:defRPr/>
            </a:pPr>
            <a:r>
              <a:rPr lang="en-US" sz="2000" i="0" u="none" strike="noStrike" cap="none" dirty="0">
                <a:solidFill>
                  <a:srgbClr val="26534B"/>
                </a:solidFill>
                <a:latin typeface="Montserrat" panose="020B0604020202020204" charset="-52"/>
              </a:rPr>
              <a:t>ML</a:t>
            </a:r>
            <a:endParaRPr sz="20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B23CC2-A51F-4743-A0AE-DF10A937C9C5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7"/>
          <a:srcRect l="3039" r="3039"/>
          <a:stretch>
            <a:fillRect/>
          </a:stretch>
        </p:blipFill>
        <p:spPr bwMode="auto">
          <a:xfrm>
            <a:off x="15435263" y="4684713"/>
            <a:ext cx="3827462" cy="40751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64" name="Google Shape;64;g30e32645b11_0_110"/>
          <p:cNvSpPr/>
          <p:nvPr/>
        </p:nvSpPr>
        <p:spPr bwMode="auto">
          <a:xfrm>
            <a:off x="19602914" y="4208540"/>
            <a:ext cx="4362600" cy="5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Montserrat" panose="020B0604020202020204" charset="-52"/>
            </a:endParaRPr>
          </a:p>
        </p:txBody>
      </p:sp>
      <p:sp>
        <p:nvSpPr>
          <p:cNvPr id="65" name="Google Shape;65;g30e32645b11_0_110"/>
          <p:cNvSpPr/>
          <p:nvPr/>
        </p:nvSpPr>
        <p:spPr bwMode="auto">
          <a:xfrm>
            <a:off x="19602913" y="8954715"/>
            <a:ext cx="4362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600"/>
              <a:buFont typeface="Montserrat"/>
              <a:buNone/>
              <a:defRPr/>
            </a:pPr>
            <a:r>
              <a:rPr lang="ru-RU" sz="2600" b="1" i="0" u="none" strike="noStrike" cap="none" dirty="0">
                <a:solidFill>
                  <a:srgbClr val="26534B"/>
                </a:solidFill>
                <a:latin typeface="Montserrat" panose="020B0604020202020204" charset="-52"/>
              </a:rPr>
              <a:t>Наталья Грицай</a:t>
            </a:r>
            <a:endParaRPr sz="26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sp>
        <p:nvSpPr>
          <p:cNvPr id="66" name="Google Shape;66;g30e32645b11_0_110"/>
          <p:cNvSpPr/>
          <p:nvPr/>
        </p:nvSpPr>
        <p:spPr bwMode="auto">
          <a:xfrm>
            <a:off x="19602914" y="9424612"/>
            <a:ext cx="44472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534B"/>
              </a:buClr>
              <a:buSzPts val="2000"/>
              <a:buFont typeface="Montserrat"/>
              <a:buNone/>
              <a:defRPr/>
            </a:pPr>
            <a:r>
              <a:rPr lang="ru-RU" sz="2000" i="0" u="none" strike="noStrike" cap="none" dirty="0">
                <a:solidFill>
                  <a:srgbClr val="26534B"/>
                </a:solidFill>
                <a:latin typeface="Montserrat" panose="020B0604020202020204" charset="-52"/>
              </a:rPr>
              <a:t>Аналитик</a:t>
            </a:r>
            <a:endParaRPr lang="ru-RU" sz="2000" i="0" u="none" strike="noStrike" cap="none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97A544-5ACF-4714-B05F-8E3C114FFD71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8"/>
          <a:srcRect t="10023" b="10023"/>
          <a:stretch>
            <a:fillRect/>
          </a:stretch>
        </p:blipFill>
        <p:spPr bwMode="auto">
          <a:xfrm>
            <a:off x="19602450" y="4689475"/>
            <a:ext cx="3829050" cy="4076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" name="Google Shape;74;g30e32645b11_0_298"/>
          <p:cNvSpPr txBox="1"/>
          <p:nvPr/>
        </p:nvSpPr>
        <p:spPr bwMode="auto">
          <a:xfrm>
            <a:off x="4955505" y="685800"/>
            <a:ext cx="16079700" cy="9234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ru-RU" sz="5400" b="1" dirty="0">
                <a:solidFill>
                  <a:schemeClr val="bg1"/>
                </a:solidFill>
              </a:rPr>
              <a:t>Проблема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" name="Google Shape;38;p1">
            <a:extLst>
              <a:ext uri="{FF2B5EF4-FFF2-40B4-BE49-F238E27FC236}">
                <a16:creationId xmlns:a16="http://schemas.microsoft.com/office/drawing/2014/main" id="{4D996979-988F-4892-A33E-0FCE71BE7035}"/>
              </a:ext>
            </a:extLst>
          </p:cNvPr>
          <p:cNvSpPr txBox="1"/>
          <p:nvPr/>
        </p:nvSpPr>
        <p:spPr bwMode="auto">
          <a:xfrm>
            <a:off x="4359630" y="2666552"/>
            <a:ext cx="17271449" cy="691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dirty="0">
                <a:solidFill>
                  <a:srgbClr val="00254F"/>
                </a:solidFill>
              </a:rPr>
              <a:t>Необходимость в оптимизации процесса прогнозирования расходов топлива для станций.</a:t>
            </a:r>
          </a:p>
          <a:p>
            <a:pPr marL="685800" lvl="8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Уменьш</a:t>
            </a:r>
            <a:r>
              <a:rPr lang="ru-RU" sz="4400" dirty="0">
                <a:solidFill>
                  <a:srgbClr val="00254F"/>
                </a:solidFill>
              </a:rPr>
              <a:t>ение временных затрат на составление прогноза.</a:t>
            </a:r>
          </a:p>
          <a:p>
            <a:pPr marL="685800" lvl="8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Повышение точности прогнозов путём минимизации влияния человеческого фактора.</a:t>
            </a:r>
          </a:p>
          <a:p>
            <a:pPr marL="685800" lvl="8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dirty="0">
                <a:solidFill>
                  <a:srgbClr val="00254F"/>
                </a:solidFill>
              </a:rPr>
              <a:t>Увеличение экономической эффективности генерирующих предприятий.</a:t>
            </a:r>
            <a:endParaRPr lang="ru-RU" sz="4400" b="0" i="0" u="none" strike="noStrike" cap="none" dirty="0">
              <a:solidFill>
                <a:srgbClr val="00254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2" name="Google Shape;72;g30e32645b11_0_298">
            <a:extLst>
              <a:ext uri="{FF2B5EF4-FFF2-40B4-BE49-F238E27FC236}">
                <a16:creationId xmlns:a16="http://schemas.microsoft.com/office/drawing/2014/main" id="{ABC40B64-9517-4D67-9C60-C7E265D0E28E}"/>
              </a:ext>
            </a:extLst>
          </p:cNvPr>
          <p:cNvPicPr/>
          <p:nvPr/>
        </p:nvPicPr>
        <p:blipFill>
          <a:blip r:embed="rId2">
            <a:alphaModFix/>
          </a:blip>
          <a:srcRect l="19022" t="7105" r="71652" b="498"/>
          <a:stretch/>
        </p:blipFill>
        <p:spPr bwMode="auto">
          <a:xfrm>
            <a:off x="14650" y="0"/>
            <a:ext cx="197082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3;g30e32645b11_0_298">
            <a:extLst>
              <a:ext uri="{FF2B5EF4-FFF2-40B4-BE49-F238E27FC236}">
                <a16:creationId xmlns:a16="http://schemas.microsoft.com/office/drawing/2014/main" id="{310ECDDE-0405-4DF8-A63C-2825FB36CBF1}"/>
              </a:ext>
            </a:extLst>
          </p:cNvPr>
          <p:cNvSpPr/>
          <p:nvPr/>
        </p:nvSpPr>
        <p:spPr bwMode="auto">
          <a:xfrm rot="16200000" flipH="1">
            <a:off x="1358171" y="12399708"/>
            <a:ext cx="1254600" cy="13779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" name="Google Shape;75;g30e32645b11_0_298">
            <a:extLst>
              <a:ext uri="{FF2B5EF4-FFF2-40B4-BE49-F238E27FC236}">
                <a16:creationId xmlns:a16="http://schemas.microsoft.com/office/drawing/2014/main" id="{438E98EC-5640-4BE2-82EF-FBF37C4D7ABC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10" y="-2262"/>
            <a:ext cx="3300464" cy="266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D40EF3-A82C-74FA-2E68-CCBD1634D7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" name="Google Shape;72;g30e32645b11_0_298">
            <a:extLst>
              <a:ext uri="{FF2B5EF4-FFF2-40B4-BE49-F238E27FC236}">
                <a16:creationId xmlns:a16="http://schemas.microsoft.com/office/drawing/2014/main" id="{D5F5A499-3BB6-A616-0BD9-64702D789E84}"/>
              </a:ext>
            </a:extLst>
          </p:cNvPr>
          <p:cNvPicPr/>
          <p:nvPr/>
        </p:nvPicPr>
        <p:blipFill>
          <a:blip r:embed="rId2">
            <a:alphaModFix/>
          </a:blip>
          <a:srcRect l="19022" t="7105" r="71652" b="498"/>
          <a:stretch/>
        </p:blipFill>
        <p:spPr bwMode="auto">
          <a:xfrm>
            <a:off x="14650" y="0"/>
            <a:ext cx="197082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0e32645b11_0_298">
            <a:extLst>
              <a:ext uri="{FF2B5EF4-FFF2-40B4-BE49-F238E27FC236}">
                <a16:creationId xmlns:a16="http://schemas.microsoft.com/office/drawing/2014/main" id="{C6AF3E4D-FD53-CDAE-6652-F8661A3729F9}"/>
              </a:ext>
            </a:extLst>
          </p:cNvPr>
          <p:cNvSpPr/>
          <p:nvPr/>
        </p:nvSpPr>
        <p:spPr bwMode="auto">
          <a:xfrm rot="-5400000" flipH="1">
            <a:off x="1358171" y="12399708"/>
            <a:ext cx="1254600" cy="13779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5" name="Google Shape;75;g30e32645b11_0_298">
            <a:extLst>
              <a:ext uri="{FF2B5EF4-FFF2-40B4-BE49-F238E27FC236}">
                <a16:creationId xmlns:a16="http://schemas.microsoft.com/office/drawing/2014/main" id="{133CF62A-DFF0-1BFD-8F1A-482F57E08357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10" y="-2262"/>
            <a:ext cx="3300464" cy="26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8;p1">
            <a:extLst>
              <a:ext uri="{FF2B5EF4-FFF2-40B4-BE49-F238E27FC236}">
                <a16:creationId xmlns:a16="http://schemas.microsoft.com/office/drawing/2014/main" id="{6BC1AFFA-79CD-44F1-BF8D-3B5A10F59234}"/>
              </a:ext>
            </a:extLst>
          </p:cNvPr>
          <p:cNvSpPr txBox="1"/>
          <p:nvPr/>
        </p:nvSpPr>
        <p:spPr bwMode="auto">
          <a:xfrm>
            <a:off x="4359630" y="2765750"/>
            <a:ext cx="17271449" cy="823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dirty="0">
                <a:solidFill>
                  <a:srgbClr val="00254F"/>
                </a:solidFill>
              </a:rPr>
              <a:t>Использование прогностических моделей спроса на электричество улучшит планирование объема закупок топлива.</a:t>
            </a:r>
          </a:p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dirty="0">
                <a:solidFill>
                  <a:srgbClr val="00254F"/>
                </a:solidFill>
              </a:rPr>
              <a:t>Более точное прогнозирование затрат топливных ресурсов на выработку электроэнергии позволит оптимизировать расходы на закупку топлива.</a:t>
            </a:r>
          </a:p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dirty="0">
                <a:solidFill>
                  <a:srgbClr val="00254F"/>
                </a:solidFill>
              </a:rPr>
              <a:t>Учет экологических норм и регуляторных изменений в прогнозных моделях повысит устойчивость процессов планирования закупок.</a:t>
            </a:r>
            <a:endParaRPr lang="ru-RU" sz="4400" b="0" i="0" u="none" strike="noStrike" cap="none" dirty="0">
              <a:solidFill>
                <a:srgbClr val="00254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" name="Google Shape;74;g30e32645b11_0_298">
            <a:extLst>
              <a:ext uri="{FF2B5EF4-FFF2-40B4-BE49-F238E27FC236}">
                <a16:creationId xmlns:a16="http://schemas.microsoft.com/office/drawing/2014/main" id="{81E3AE7D-4191-4963-8702-2990306860C0}"/>
              </a:ext>
            </a:extLst>
          </p:cNvPr>
          <p:cNvSpPr txBox="1"/>
          <p:nvPr/>
        </p:nvSpPr>
        <p:spPr bwMode="auto">
          <a:xfrm>
            <a:off x="4955505" y="685800"/>
            <a:ext cx="16079700" cy="923289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ru-RU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Гипотеза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70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0BBD41-F4A6-B30D-36A8-B2F9E5DBBAD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" name="Google Shape;72;g30e32645b11_0_298">
            <a:extLst>
              <a:ext uri="{FF2B5EF4-FFF2-40B4-BE49-F238E27FC236}">
                <a16:creationId xmlns:a16="http://schemas.microsoft.com/office/drawing/2014/main" id="{FE88C499-57B3-F151-27A5-0FC5EA0A0EAE}"/>
              </a:ext>
            </a:extLst>
          </p:cNvPr>
          <p:cNvPicPr/>
          <p:nvPr/>
        </p:nvPicPr>
        <p:blipFill>
          <a:blip r:embed="rId2">
            <a:alphaModFix/>
          </a:blip>
          <a:srcRect l="19022" t="7105" r="71652" b="498"/>
          <a:stretch/>
        </p:blipFill>
        <p:spPr bwMode="auto">
          <a:xfrm>
            <a:off x="14650" y="0"/>
            <a:ext cx="197082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0e32645b11_0_298">
            <a:extLst>
              <a:ext uri="{FF2B5EF4-FFF2-40B4-BE49-F238E27FC236}">
                <a16:creationId xmlns:a16="http://schemas.microsoft.com/office/drawing/2014/main" id="{69A4A4A6-A2A3-D72E-897D-3765564F0A1A}"/>
              </a:ext>
            </a:extLst>
          </p:cNvPr>
          <p:cNvSpPr/>
          <p:nvPr/>
        </p:nvSpPr>
        <p:spPr bwMode="auto">
          <a:xfrm rot="-5400000" flipH="1">
            <a:off x="1358171" y="12399708"/>
            <a:ext cx="1254600" cy="13779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5" name="Google Shape;75;g30e32645b11_0_298">
            <a:extLst>
              <a:ext uri="{FF2B5EF4-FFF2-40B4-BE49-F238E27FC236}">
                <a16:creationId xmlns:a16="http://schemas.microsoft.com/office/drawing/2014/main" id="{6183C837-94C5-40EB-36D5-30001E919830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10" y="-2262"/>
            <a:ext cx="3300464" cy="26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8;p1">
            <a:extLst>
              <a:ext uri="{FF2B5EF4-FFF2-40B4-BE49-F238E27FC236}">
                <a16:creationId xmlns:a16="http://schemas.microsoft.com/office/drawing/2014/main" id="{D826378B-9639-441E-9280-10A291E7D94B}"/>
              </a:ext>
            </a:extLst>
          </p:cNvPr>
          <p:cNvSpPr txBox="1"/>
          <p:nvPr/>
        </p:nvSpPr>
        <p:spPr bwMode="auto">
          <a:xfrm>
            <a:off x="4582345" y="2110155"/>
            <a:ext cx="17250267" cy="110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spcAft>
                <a:spcPts val="2400"/>
              </a:spcAft>
              <a:buSzPts val="4800"/>
              <a:defRPr/>
            </a:pPr>
            <a:r>
              <a:rPr lang="en-US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Excel-</a:t>
            </a: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файлы, содержащие следующие данные за период 2022-2023 год:</a:t>
            </a:r>
            <a:endParaRPr lang="ru-RU" sz="4400" dirty="0">
              <a:solidFill>
                <a:srgbClr val="00254F"/>
              </a:solidFill>
            </a:endParaRPr>
          </a:p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Цена РСВ почасовая по всем</a:t>
            </a:r>
            <a:r>
              <a:rPr lang="ru-RU" sz="4400" dirty="0">
                <a:solidFill>
                  <a:srgbClr val="00254F"/>
                </a:solidFill>
              </a:rPr>
              <a:t> станциям.</a:t>
            </a:r>
          </a:p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dirty="0">
                <a:solidFill>
                  <a:srgbClr val="00254F"/>
                </a:solidFill>
              </a:rPr>
              <a:t>Установленные мощности станций в целом, а также установленная и минимальная мощность каждого блока станции посуточно.</a:t>
            </a:r>
          </a:p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Почасовая выработка каждого блока на станции.</a:t>
            </a:r>
          </a:p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dirty="0">
                <a:solidFill>
                  <a:srgbClr val="00254F"/>
                </a:solidFill>
              </a:rPr>
              <a:t>З</a:t>
            </a: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начения потребления э/э и тепла самими станциями, а также расходов топлива, отпуска тепла и э/э посуточно.</a:t>
            </a:r>
          </a:p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Помесячная цена за 1 </a:t>
            </a:r>
            <a:r>
              <a:rPr lang="ru-RU" sz="4400" b="0" i="0" u="none" strike="noStrike" cap="none" dirty="0" err="1">
                <a:solidFill>
                  <a:srgbClr val="00254F"/>
                </a:solidFill>
                <a:latin typeface="Arial"/>
                <a:ea typeface="Arial"/>
                <a:cs typeface="Arial"/>
              </a:rPr>
              <a:t>т.у.т</a:t>
            </a: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. по каждой станции.</a:t>
            </a:r>
          </a:p>
          <a:p>
            <a:pPr marL="685800" lvl="0" indent="-685800">
              <a:lnSpc>
                <a:spcPct val="120000"/>
              </a:lnSpc>
              <a:spcAft>
                <a:spcPts val="2400"/>
              </a:spcAft>
              <a:buSzPts val="4800"/>
              <a:buFont typeface="Arial" panose="020B0604020202020204" pitchFamily="34" charset="0"/>
              <a:buChar char="•"/>
              <a:defRPr/>
            </a:pP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Погода по некоторым из представленных городов.</a:t>
            </a:r>
          </a:p>
        </p:txBody>
      </p:sp>
      <p:sp>
        <p:nvSpPr>
          <p:cNvPr id="10" name="Google Shape;74;g30e32645b11_0_298">
            <a:extLst>
              <a:ext uri="{FF2B5EF4-FFF2-40B4-BE49-F238E27FC236}">
                <a16:creationId xmlns:a16="http://schemas.microsoft.com/office/drawing/2014/main" id="{33721A17-9393-4740-B78F-156D86EB4CC3}"/>
              </a:ext>
            </a:extLst>
          </p:cNvPr>
          <p:cNvSpPr txBox="1"/>
          <p:nvPr/>
        </p:nvSpPr>
        <p:spPr bwMode="auto">
          <a:xfrm>
            <a:off x="4955505" y="685800"/>
            <a:ext cx="16079700" cy="923289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ru-RU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Исходные данные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96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BAFE9-80DA-B9DA-A8E3-4E71D6C054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" name="Google Shape;72;g30e32645b11_0_298">
            <a:extLst>
              <a:ext uri="{FF2B5EF4-FFF2-40B4-BE49-F238E27FC236}">
                <a16:creationId xmlns:a16="http://schemas.microsoft.com/office/drawing/2014/main" id="{0FFCAB3F-629F-C9CC-E5BC-5A47CDADAD3F}"/>
              </a:ext>
            </a:extLst>
          </p:cNvPr>
          <p:cNvPicPr/>
          <p:nvPr/>
        </p:nvPicPr>
        <p:blipFill>
          <a:blip r:embed="rId2">
            <a:alphaModFix/>
          </a:blip>
          <a:srcRect l="19022" t="7105" r="71652" b="498"/>
          <a:stretch/>
        </p:blipFill>
        <p:spPr bwMode="auto">
          <a:xfrm>
            <a:off x="14650" y="0"/>
            <a:ext cx="197082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0e32645b11_0_298">
            <a:extLst>
              <a:ext uri="{FF2B5EF4-FFF2-40B4-BE49-F238E27FC236}">
                <a16:creationId xmlns:a16="http://schemas.microsoft.com/office/drawing/2014/main" id="{1758850F-5075-9D01-20D9-C817F2E6D0B3}"/>
              </a:ext>
            </a:extLst>
          </p:cNvPr>
          <p:cNvSpPr/>
          <p:nvPr/>
        </p:nvSpPr>
        <p:spPr bwMode="auto">
          <a:xfrm rot="-5400000" flipH="1">
            <a:off x="1358171" y="12399708"/>
            <a:ext cx="1254600" cy="13779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5" name="Google Shape;75;g30e32645b11_0_298">
            <a:extLst>
              <a:ext uri="{FF2B5EF4-FFF2-40B4-BE49-F238E27FC236}">
                <a16:creationId xmlns:a16="http://schemas.microsoft.com/office/drawing/2014/main" id="{B3E90EC9-C8B9-50DC-8993-4789B51A8166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10" y="-2262"/>
            <a:ext cx="3300464" cy="26688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519F2A10-5A32-4C07-96A1-4CA642DDA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40894"/>
              </p:ext>
            </p:extLst>
          </p:nvPr>
        </p:nvGraphicFramePr>
        <p:xfrm>
          <a:off x="3056502" y="2917923"/>
          <a:ext cx="19877705" cy="8561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316">
                  <a:extLst>
                    <a:ext uri="{9D8B030D-6E8A-4147-A177-3AD203B41FA5}">
                      <a16:colId xmlns:a16="http://schemas.microsoft.com/office/drawing/2014/main" val="3710135446"/>
                    </a:ext>
                  </a:extLst>
                </a:gridCol>
                <a:gridCol w="3899773">
                  <a:extLst>
                    <a:ext uri="{9D8B030D-6E8A-4147-A177-3AD203B41FA5}">
                      <a16:colId xmlns:a16="http://schemas.microsoft.com/office/drawing/2014/main" val="2863155192"/>
                    </a:ext>
                  </a:extLst>
                </a:gridCol>
                <a:gridCol w="3060879">
                  <a:extLst>
                    <a:ext uri="{9D8B030D-6E8A-4147-A177-3AD203B41FA5}">
                      <a16:colId xmlns:a16="http://schemas.microsoft.com/office/drawing/2014/main" val="3991043198"/>
                    </a:ext>
                  </a:extLst>
                </a:gridCol>
                <a:gridCol w="4296767">
                  <a:extLst>
                    <a:ext uri="{9D8B030D-6E8A-4147-A177-3AD203B41FA5}">
                      <a16:colId xmlns:a16="http://schemas.microsoft.com/office/drawing/2014/main" val="3338584096"/>
                    </a:ext>
                  </a:extLst>
                </a:gridCol>
                <a:gridCol w="3201985">
                  <a:extLst>
                    <a:ext uri="{9D8B030D-6E8A-4147-A177-3AD203B41FA5}">
                      <a16:colId xmlns:a16="http://schemas.microsoft.com/office/drawing/2014/main" val="1188025335"/>
                    </a:ext>
                  </a:extLst>
                </a:gridCol>
                <a:gridCol w="3434985">
                  <a:extLst>
                    <a:ext uri="{9D8B030D-6E8A-4147-A177-3AD203B41FA5}">
                      <a16:colId xmlns:a16="http://schemas.microsoft.com/office/drawing/2014/main" val="1238827366"/>
                    </a:ext>
                  </a:extLst>
                </a:gridCol>
              </a:tblGrid>
              <a:tr h="904069">
                <a:tc>
                  <a:txBody>
                    <a:bodyPr/>
                    <a:lstStyle/>
                    <a:p>
                      <a:pPr algn="ctr"/>
                      <a:endParaRPr lang="ru-RU" sz="2400" b="1" dirty="0">
                        <a:solidFill>
                          <a:srgbClr val="002531"/>
                        </a:solidFill>
                        <a:latin typeface="Montserrat" panose="020B0604020202020204" charset="-52"/>
                        <a:cs typeface="Times New Roman" panose="02020603050405020304" pitchFamily="18" charset="0"/>
                      </a:endParaRPr>
                    </a:p>
                  </a:txBody>
                  <a:tcPr marL="180000" marR="180000" marT="180000" marB="18000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Сезонность</a:t>
                      </a:r>
                    </a:p>
                  </a:txBody>
                  <a:tcPr marL="180000" marR="180000" marT="180000" marB="18000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Пропуски</a:t>
                      </a:r>
                    </a:p>
                  </a:txBody>
                  <a:tcPr marL="180000" marR="180000" marT="180000" marB="18000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Интерпретируемость</a:t>
                      </a:r>
                    </a:p>
                  </a:txBody>
                  <a:tcPr marL="180000" marR="180000" marT="180000" marB="18000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Скорость</a:t>
                      </a:r>
                    </a:p>
                  </a:txBody>
                  <a:tcPr marL="180000" marR="180000" marT="180000" marB="18000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Настройка</a:t>
                      </a:r>
                    </a:p>
                  </a:txBody>
                  <a:tcPr marL="180000" marR="180000" marT="180000" marB="18000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852986"/>
                  </a:ext>
                </a:extLst>
              </a:tr>
              <a:tr h="1707686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Prophet</a:t>
                      </a:r>
                      <a:endParaRPr lang="ru-RU" sz="2400" b="1" dirty="0">
                        <a:solidFill>
                          <a:srgbClr val="002531"/>
                        </a:solidFill>
                        <a:latin typeface="Montserrat" panose="020B0604020202020204" charset="-52"/>
                        <a:cs typeface="Times New Roman" panose="02020603050405020304" pitchFamily="18" charset="0"/>
                      </a:endParaRPr>
                    </a:p>
                  </a:txBody>
                  <a:tcPr marL="180000" marR="180000" marT="180000" marB="180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Годовая, недельная, ежедневная сезонность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Устойчив к пропускам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Высокая, легко интерпретируемые компоненты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Средняя, оптимизирован для умеренного объема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Гибкие настройки, легко адаптировать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360929"/>
                  </a:ext>
                </a:extLst>
              </a:tr>
              <a:tr h="2109494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ARIMA</a:t>
                      </a:r>
                      <a:endParaRPr lang="ru-RU" sz="2400" b="1" dirty="0">
                        <a:solidFill>
                          <a:srgbClr val="002531"/>
                        </a:solidFill>
                        <a:latin typeface="Montserrat" panose="020B0604020202020204" charset="-52"/>
                        <a:cs typeface="Times New Roman" panose="02020603050405020304" pitchFamily="18" charset="0"/>
                      </a:endParaRPr>
                    </a:p>
                  </a:txBody>
                  <a:tcPr marL="180000" marR="180000" marT="180000" marB="180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Линейная сезонность, неустойчива для сложных шаблонов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Плохо работает с пропусками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Сложная, требует анализа параметров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Высокая, подходит для больших объемов данных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Требует тонкой настройки, подходит для стабильных данных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809325"/>
                  </a:ext>
                </a:extLst>
              </a:tr>
              <a:tr h="1707686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SARIMA</a:t>
                      </a:r>
                      <a:endParaRPr lang="ru-RU" sz="2400" b="1" dirty="0">
                        <a:solidFill>
                          <a:srgbClr val="002531"/>
                        </a:solidFill>
                        <a:latin typeface="Montserrat" panose="020B0604020202020204" charset="-52"/>
                        <a:cs typeface="Times New Roman" panose="02020603050405020304" pitchFamily="18" charset="0"/>
                      </a:endParaRPr>
                    </a:p>
                  </a:txBody>
                  <a:tcPr marL="180000" marR="180000" marT="180000" marB="180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Поддерживает сезонность, но сложнее в настройке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Средняя, рекомендуется подготовка данных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Сложная настройка параметров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878633"/>
                  </a:ext>
                </a:extLst>
              </a:tr>
              <a:tr h="1707686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LSTM</a:t>
                      </a:r>
                      <a:endParaRPr lang="ru-RU" sz="2400" b="1" dirty="0">
                        <a:solidFill>
                          <a:srgbClr val="002531"/>
                        </a:solidFill>
                        <a:latin typeface="Montserrat" panose="020B0604020202020204" charset="-52"/>
                        <a:cs typeface="Times New Roman" panose="02020603050405020304" pitchFamily="18" charset="0"/>
                      </a:endParaRPr>
                    </a:p>
                  </a:txBody>
                  <a:tcPr marL="180000" marR="180000" marT="180000" marB="180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Может учитывать сложные зависимости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Работает с пропусками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Низкая, сложная интерпретация	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Высокая, особенно на </a:t>
                      </a:r>
                      <a:r>
                        <a:rPr lang="en-US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GPU</a:t>
                      </a:r>
                      <a:endParaRPr lang="ru-RU" sz="2400" dirty="0">
                        <a:solidFill>
                          <a:srgbClr val="002531"/>
                        </a:solidFill>
                        <a:latin typeface="Montserrat" panose="020B0604020202020204" charset="-52"/>
                        <a:cs typeface="Times New Roman" panose="02020603050405020304" pitchFamily="18" charset="0"/>
                      </a:endParaRP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00253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a:t>Трудоемкая, требует подготовки данных</a:t>
                      </a:r>
                    </a:p>
                  </a:txBody>
                  <a:tcPr marL="180000" marR="180000" marT="180000" marB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651088"/>
                  </a:ext>
                </a:extLst>
              </a:tr>
            </a:tbl>
          </a:graphicData>
        </a:graphic>
      </p:graphicFrame>
      <p:sp>
        <p:nvSpPr>
          <p:cNvPr id="12" name="Google Shape;74;g30e32645b11_0_298">
            <a:extLst>
              <a:ext uri="{FF2B5EF4-FFF2-40B4-BE49-F238E27FC236}">
                <a16:creationId xmlns:a16="http://schemas.microsoft.com/office/drawing/2014/main" id="{F697A6F5-357A-4D3D-B4E7-EBAD9F8CBB39}"/>
              </a:ext>
            </a:extLst>
          </p:cNvPr>
          <p:cNvSpPr txBox="1"/>
          <p:nvPr/>
        </p:nvSpPr>
        <p:spPr bwMode="auto">
          <a:xfrm>
            <a:off x="4955505" y="685800"/>
            <a:ext cx="16079700" cy="9234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ru-RU" sz="5400" b="1" dirty="0">
                <a:solidFill>
                  <a:schemeClr val="bg1"/>
                </a:solidFill>
              </a:rPr>
              <a:t>Апробированные модели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560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35818C-CAFE-D2CD-456A-A2F1DED9484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" name="Google Shape;72;g30e32645b11_0_298">
            <a:extLst>
              <a:ext uri="{FF2B5EF4-FFF2-40B4-BE49-F238E27FC236}">
                <a16:creationId xmlns:a16="http://schemas.microsoft.com/office/drawing/2014/main" id="{68269653-9A51-AE59-6291-3E30E0E073F2}"/>
              </a:ext>
            </a:extLst>
          </p:cNvPr>
          <p:cNvPicPr/>
          <p:nvPr/>
        </p:nvPicPr>
        <p:blipFill>
          <a:blip r:embed="rId2">
            <a:alphaModFix/>
          </a:blip>
          <a:srcRect l="19022" t="7105" r="71652" b="498"/>
          <a:stretch/>
        </p:blipFill>
        <p:spPr bwMode="auto">
          <a:xfrm>
            <a:off x="14650" y="0"/>
            <a:ext cx="197082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0e32645b11_0_298">
            <a:extLst>
              <a:ext uri="{FF2B5EF4-FFF2-40B4-BE49-F238E27FC236}">
                <a16:creationId xmlns:a16="http://schemas.microsoft.com/office/drawing/2014/main" id="{B09C930A-224A-605E-CB59-28CA8B6CCCBC}"/>
              </a:ext>
            </a:extLst>
          </p:cNvPr>
          <p:cNvSpPr/>
          <p:nvPr/>
        </p:nvSpPr>
        <p:spPr bwMode="auto">
          <a:xfrm rot="-5400000" flipH="1">
            <a:off x="1358171" y="12399708"/>
            <a:ext cx="1254600" cy="13779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5" name="Google Shape;75;g30e32645b11_0_298">
            <a:extLst>
              <a:ext uri="{FF2B5EF4-FFF2-40B4-BE49-F238E27FC236}">
                <a16:creationId xmlns:a16="http://schemas.microsoft.com/office/drawing/2014/main" id="{0DCFBC7D-6286-F76B-5FC7-3D7E51A1397A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10" y="-2262"/>
            <a:ext cx="3300464" cy="26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8;p1">
            <a:extLst>
              <a:ext uri="{FF2B5EF4-FFF2-40B4-BE49-F238E27FC236}">
                <a16:creationId xmlns:a16="http://schemas.microsoft.com/office/drawing/2014/main" id="{BEAB5136-248C-49A7-A1B2-E7643DF867B7}"/>
              </a:ext>
            </a:extLst>
          </p:cNvPr>
          <p:cNvSpPr txBox="1"/>
          <p:nvPr/>
        </p:nvSpPr>
        <p:spPr bwMode="auto">
          <a:xfrm>
            <a:off x="4359630" y="2330101"/>
            <a:ext cx="17271449" cy="9971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lvl="0" indent="-914400">
              <a:lnSpc>
                <a:spcPct val="120000"/>
              </a:lnSpc>
              <a:spcAft>
                <a:spcPts val="2400"/>
              </a:spcAft>
              <a:buClr>
                <a:srgbClr val="002531"/>
              </a:buClr>
              <a:buSzPts val="4800"/>
              <a:buFont typeface="+mj-lt"/>
              <a:buAutoNum type="arabicPeriod"/>
              <a:defRPr/>
            </a:pPr>
            <a:r>
              <a:rPr lang="ru-RU" sz="4400" dirty="0">
                <a:solidFill>
                  <a:srgbClr val="00254F"/>
                </a:solidFill>
              </a:rPr>
              <a:t>Загрузка </a:t>
            </a:r>
            <a:r>
              <a:rPr lang="en-US" sz="4400" dirty="0">
                <a:solidFill>
                  <a:srgbClr val="00254F"/>
                </a:solidFill>
              </a:rPr>
              <a:t>excel-</a:t>
            </a:r>
            <a:r>
              <a:rPr lang="ru-RU" sz="4400" dirty="0">
                <a:solidFill>
                  <a:srgbClr val="00254F"/>
                </a:solidFill>
              </a:rPr>
              <a:t>файлов с данными станций.</a:t>
            </a:r>
          </a:p>
          <a:p>
            <a:pPr marL="914400" lvl="0" indent="-914400">
              <a:lnSpc>
                <a:spcPct val="120000"/>
              </a:lnSpc>
              <a:spcAft>
                <a:spcPts val="2400"/>
              </a:spcAft>
              <a:buClr>
                <a:srgbClr val="002531"/>
              </a:buClr>
              <a:buSzPts val="4800"/>
              <a:buFont typeface="+mj-lt"/>
              <a:buAutoNum type="arabicPeriod"/>
              <a:defRPr/>
            </a:pPr>
            <a:r>
              <a:rPr lang="ru-RU" sz="4400" dirty="0">
                <a:solidFill>
                  <a:srgbClr val="00254F"/>
                </a:solidFill>
              </a:rPr>
              <a:t>Преобразование исходных данных в такой вид, что отдельно взятый новый файл содержит все имеющиеся данные по конкретной станции.</a:t>
            </a:r>
          </a:p>
          <a:p>
            <a:pPr marL="914400" lvl="0" indent="-914400">
              <a:lnSpc>
                <a:spcPct val="120000"/>
              </a:lnSpc>
              <a:spcAft>
                <a:spcPts val="2400"/>
              </a:spcAft>
              <a:buClr>
                <a:srgbClr val="002531"/>
              </a:buClr>
              <a:buSzPts val="4800"/>
              <a:buFont typeface="+mj-lt"/>
              <a:buAutoNum type="arabicPeriod"/>
              <a:defRPr/>
            </a:pPr>
            <a:r>
              <a:rPr lang="ru-RU" sz="4400" dirty="0">
                <a:solidFill>
                  <a:srgbClr val="00254F"/>
                </a:solidFill>
              </a:rPr>
              <a:t>Чистка нового </a:t>
            </a:r>
            <a:r>
              <a:rPr lang="ru-RU" sz="4400" dirty="0" err="1">
                <a:solidFill>
                  <a:srgbClr val="00254F"/>
                </a:solidFill>
              </a:rPr>
              <a:t>датасета</a:t>
            </a:r>
            <a:r>
              <a:rPr lang="ru-RU" sz="4400" dirty="0">
                <a:solidFill>
                  <a:srgbClr val="00254F"/>
                </a:solidFill>
              </a:rPr>
              <a:t> и формирование обучающей выборки.</a:t>
            </a:r>
          </a:p>
          <a:p>
            <a:pPr marL="914400" lvl="0" indent="-914400">
              <a:lnSpc>
                <a:spcPct val="120000"/>
              </a:lnSpc>
              <a:spcAft>
                <a:spcPts val="2400"/>
              </a:spcAft>
              <a:buClr>
                <a:srgbClr val="002531"/>
              </a:buClr>
              <a:buSzPts val="4800"/>
              <a:buFont typeface="+mj-lt"/>
              <a:buAutoNum type="arabicPeriod"/>
              <a:defRPr/>
            </a:pP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Обучение </a:t>
            </a:r>
            <a:r>
              <a:rPr lang="ru-RU" sz="4400" dirty="0">
                <a:solidFill>
                  <a:srgbClr val="00254F"/>
                </a:solidFill>
              </a:rPr>
              <a:t>каждого экземпляра модели </a:t>
            </a: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по данным определённой станции.</a:t>
            </a:r>
            <a:endParaRPr lang="ru-RU" sz="4400" dirty="0">
              <a:solidFill>
                <a:srgbClr val="00254F"/>
              </a:solidFill>
            </a:endParaRPr>
          </a:p>
          <a:p>
            <a:pPr marL="914400" lvl="0" indent="-914400">
              <a:lnSpc>
                <a:spcPct val="120000"/>
              </a:lnSpc>
              <a:spcAft>
                <a:spcPts val="2400"/>
              </a:spcAft>
              <a:buClr>
                <a:srgbClr val="002531"/>
              </a:buClr>
              <a:buSzPts val="4800"/>
              <a:buFont typeface="+mj-lt"/>
              <a:buAutoNum type="arabicPeriod"/>
              <a:defRPr/>
            </a:pP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Прогнозирование расходов топлива по каждой станции</a:t>
            </a:r>
            <a:r>
              <a:rPr lang="ru-RU" sz="4400" dirty="0">
                <a:solidFill>
                  <a:srgbClr val="00254F"/>
                </a:solidFill>
              </a:rPr>
              <a:t>.</a:t>
            </a:r>
          </a:p>
          <a:p>
            <a:pPr marL="914400" lvl="0" indent="-914400">
              <a:lnSpc>
                <a:spcPct val="120000"/>
              </a:lnSpc>
              <a:spcAft>
                <a:spcPts val="2400"/>
              </a:spcAft>
              <a:buClr>
                <a:srgbClr val="002531"/>
              </a:buClr>
              <a:buSzPts val="4800"/>
              <a:buFont typeface="+mj-lt"/>
              <a:buAutoNum type="arabicPeriod"/>
              <a:defRPr/>
            </a:pPr>
            <a:r>
              <a:rPr lang="ru-RU" sz="4400" b="0" i="0" u="none" strike="noStrike" cap="none" dirty="0">
                <a:solidFill>
                  <a:srgbClr val="00254F"/>
                </a:solidFill>
                <a:latin typeface="Arial"/>
                <a:ea typeface="Arial"/>
                <a:cs typeface="Arial"/>
              </a:rPr>
              <a:t>Формирован</a:t>
            </a:r>
            <a:r>
              <a:rPr lang="ru-RU" sz="4400" dirty="0">
                <a:solidFill>
                  <a:srgbClr val="00254F"/>
                </a:solidFill>
              </a:rPr>
              <a:t>ие графиков с доверительными интервалами.</a:t>
            </a:r>
            <a:endParaRPr lang="ru-RU" sz="4400" b="0" i="0" u="none" strike="noStrike" cap="none" dirty="0">
              <a:solidFill>
                <a:srgbClr val="00254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" name="Google Shape;74;g30e32645b11_0_298">
            <a:extLst>
              <a:ext uri="{FF2B5EF4-FFF2-40B4-BE49-F238E27FC236}">
                <a16:creationId xmlns:a16="http://schemas.microsoft.com/office/drawing/2014/main" id="{A46E9BAB-02F6-4CF7-9CC6-5C6F730EEC62}"/>
              </a:ext>
            </a:extLst>
          </p:cNvPr>
          <p:cNvSpPr txBox="1"/>
          <p:nvPr/>
        </p:nvSpPr>
        <p:spPr bwMode="auto">
          <a:xfrm>
            <a:off x="4955505" y="685800"/>
            <a:ext cx="16079700" cy="9234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ru-RU" sz="5400" b="1" dirty="0">
                <a:solidFill>
                  <a:schemeClr val="bg1"/>
                </a:solidFill>
              </a:rPr>
              <a:t>Описание финального решения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7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6F095-A841-BA6E-D0B6-21751287F7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" name="Google Shape;72;g30e32645b11_0_298">
            <a:extLst>
              <a:ext uri="{FF2B5EF4-FFF2-40B4-BE49-F238E27FC236}">
                <a16:creationId xmlns:a16="http://schemas.microsoft.com/office/drawing/2014/main" id="{13C92382-1D96-6901-D1E0-618255152023}"/>
              </a:ext>
            </a:extLst>
          </p:cNvPr>
          <p:cNvPicPr/>
          <p:nvPr/>
        </p:nvPicPr>
        <p:blipFill>
          <a:blip r:embed="rId2">
            <a:alphaModFix/>
          </a:blip>
          <a:srcRect l="19022" t="7105" r="71652" b="498"/>
          <a:stretch/>
        </p:blipFill>
        <p:spPr bwMode="auto">
          <a:xfrm>
            <a:off x="14650" y="0"/>
            <a:ext cx="197082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0e32645b11_0_298">
            <a:extLst>
              <a:ext uri="{FF2B5EF4-FFF2-40B4-BE49-F238E27FC236}">
                <a16:creationId xmlns:a16="http://schemas.microsoft.com/office/drawing/2014/main" id="{CB3D1764-91C6-0FFB-4C75-44C838E2A587}"/>
              </a:ext>
            </a:extLst>
          </p:cNvPr>
          <p:cNvSpPr/>
          <p:nvPr/>
        </p:nvSpPr>
        <p:spPr bwMode="auto">
          <a:xfrm rot="-5400000" flipH="1">
            <a:off x="1358171" y="12399708"/>
            <a:ext cx="1254600" cy="13779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5" name="Google Shape;75;g30e32645b11_0_298">
            <a:extLst>
              <a:ext uri="{FF2B5EF4-FFF2-40B4-BE49-F238E27FC236}">
                <a16:creationId xmlns:a16="http://schemas.microsoft.com/office/drawing/2014/main" id="{AE1C1509-97DA-322C-FADC-21EE7004086A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10" y="-2262"/>
            <a:ext cx="3300464" cy="26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E1033E1-9F5A-4B78-8E71-85888A311B5F}"/>
              </a:ext>
            </a:extLst>
          </p:cNvPr>
          <p:cNvSpPr>
            <a:spLocks noChangeAspect="1"/>
          </p:cNvSpPr>
          <p:nvPr/>
        </p:nvSpPr>
        <p:spPr>
          <a:xfrm>
            <a:off x="3956292" y="2188721"/>
            <a:ext cx="9327270" cy="540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2400" dirty="0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Беспонтовая – общий расход топлива </a:t>
            </a:r>
            <a:r>
              <a:rPr lang="ru-RU" sz="2400" dirty="0" err="1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т.у.т</a:t>
            </a:r>
            <a:r>
              <a:rPr lang="ru-RU" sz="2400" dirty="0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5A30CCE-43F3-46D6-8CC1-0056A2C48FA4}"/>
              </a:ext>
            </a:extLst>
          </p:cNvPr>
          <p:cNvSpPr>
            <a:spLocks noChangeAspect="1"/>
          </p:cNvSpPr>
          <p:nvPr/>
        </p:nvSpPr>
        <p:spPr bwMode="auto">
          <a:xfrm>
            <a:off x="13283562" y="2188721"/>
            <a:ext cx="9327270" cy="5400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2400" dirty="0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Модная – расход топлива на отпуск тепла </a:t>
            </a:r>
            <a:r>
              <a:rPr lang="ru-RU" sz="2400" dirty="0" err="1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т.у.т</a:t>
            </a:r>
            <a:r>
              <a:rPr lang="ru-RU" sz="2400" dirty="0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78EB1D1-5D4F-4FA0-9374-8B8CC199AB86}"/>
              </a:ext>
            </a:extLst>
          </p:cNvPr>
          <p:cNvSpPr>
            <a:spLocks noChangeAspect="1"/>
          </p:cNvSpPr>
          <p:nvPr/>
        </p:nvSpPr>
        <p:spPr bwMode="auto">
          <a:xfrm>
            <a:off x="3956292" y="7588721"/>
            <a:ext cx="9327270" cy="5400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2400" dirty="0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Моя – расход топлива на отпуск электроэнергии </a:t>
            </a:r>
            <a:r>
              <a:rPr lang="ru-RU" sz="2400" dirty="0" err="1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т.у.т</a:t>
            </a:r>
            <a:r>
              <a:rPr lang="ru-RU" sz="2400" dirty="0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5336C52-1DDC-4843-925C-E5EB537B66D5}"/>
              </a:ext>
            </a:extLst>
          </p:cNvPr>
          <p:cNvSpPr>
            <a:spLocks noChangeAspect="1"/>
          </p:cNvSpPr>
          <p:nvPr/>
        </p:nvSpPr>
        <p:spPr bwMode="auto">
          <a:xfrm>
            <a:off x="13283562" y="7588721"/>
            <a:ext cx="9327270" cy="54000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2400" dirty="0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Новая – расход топлива на отпуск тепла </a:t>
            </a:r>
            <a:r>
              <a:rPr lang="ru-RU" sz="2400" dirty="0" err="1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т.у.т</a:t>
            </a:r>
            <a:r>
              <a:rPr lang="ru-RU" sz="2400" dirty="0">
                <a:highlight>
                  <a:srgbClr val="FF9300"/>
                </a:highlight>
                <a:latin typeface="Montserrat" panose="020B0604020202020204" charset="-5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Google Shape;74;g30e32645b11_0_298">
            <a:extLst>
              <a:ext uri="{FF2B5EF4-FFF2-40B4-BE49-F238E27FC236}">
                <a16:creationId xmlns:a16="http://schemas.microsoft.com/office/drawing/2014/main" id="{34AD4C25-239A-4916-AE68-D71DCF3AA5F6}"/>
              </a:ext>
            </a:extLst>
          </p:cNvPr>
          <p:cNvSpPr txBox="1"/>
          <p:nvPr/>
        </p:nvSpPr>
        <p:spPr bwMode="auto">
          <a:xfrm>
            <a:off x="4955505" y="685800"/>
            <a:ext cx="16079700" cy="9234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ru-RU" sz="5400" b="1" dirty="0">
                <a:solidFill>
                  <a:schemeClr val="bg1"/>
                </a:solidFill>
              </a:rPr>
              <a:t>Полученные результаты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44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C5878-3FA8-C213-9023-C446FB0223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" name="Google Shape;72;g30e32645b11_0_298">
            <a:extLst>
              <a:ext uri="{FF2B5EF4-FFF2-40B4-BE49-F238E27FC236}">
                <a16:creationId xmlns:a16="http://schemas.microsoft.com/office/drawing/2014/main" id="{4C207256-FDA6-D17E-DDE5-248C3A51C99A}"/>
              </a:ext>
            </a:extLst>
          </p:cNvPr>
          <p:cNvPicPr/>
          <p:nvPr/>
        </p:nvPicPr>
        <p:blipFill>
          <a:blip r:embed="rId4">
            <a:alphaModFix/>
          </a:blip>
          <a:srcRect l="19022" t="7105" r="71652" b="498"/>
          <a:stretch/>
        </p:blipFill>
        <p:spPr bwMode="auto">
          <a:xfrm>
            <a:off x="14650" y="0"/>
            <a:ext cx="197082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0e32645b11_0_298">
            <a:extLst>
              <a:ext uri="{FF2B5EF4-FFF2-40B4-BE49-F238E27FC236}">
                <a16:creationId xmlns:a16="http://schemas.microsoft.com/office/drawing/2014/main" id="{0899E60F-E828-D4D9-06F6-C886032EAAF3}"/>
              </a:ext>
            </a:extLst>
          </p:cNvPr>
          <p:cNvSpPr/>
          <p:nvPr/>
        </p:nvSpPr>
        <p:spPr bwMode="auto">
          <a:xfrm rot="-5400000" flipH="1">
            <a:off x="1358171" y="12399708"/>
            <a:ext cx="1254600" cy="13779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5" name="Google Shape;75;g30e32645b11_0_298">
            <a:extLst>
              <a:ext uri="{FF2B5EF4-FFF2-40B4-BE49-F238E27FC236}">
                <a16:creationId xmlns:a16="http://schemas.microsoft.com/office/drawing/2014/main" id="{B6347E3F-3418-D082-9D28-A15A35475A9B}"/>
              </a:ext>
            </a:extLst>
          </p:cNvPr>
          <p:cNvPicPr/>
          <p:nvPr/>
        </p:nvPicPr>
        <p:blipFill>
          <a:blip r:embed="rId5">
            <a:alphaModFix/>
          </a:blip>
          <a:srcRect/>
          <a:stretch/>
        </p:blipFill>
        <p:spPr bwMode="auto">
          <a:xfrm>
            <a:off x="10" y="-2262"/>
            <a:ext cx="3300464" cy="26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4;g30e32645b11_0_298">
            <a:extLst>
              <a:ext uri="{FF2B5EF4-FFF2-40B4-BE49-F238E27FC236}">
                <a16:creationId xmlns:a16="http://schemas.microsoft.com/office/drawing/2014/main" id="{4E1C658F-490D-42F2-A33D-F988E3EE10A0}"/>
              </a:ext>
            </a:extLst>
          </p:cNvPr>
          <p:cNvSpPr txBox="1"/>
          <p:nvPr/>
        </p:nvSpPr>
        <p:spPr bwMode="auto">
          <a:xfrm>
            <a:off x="4955505" y="685800"/>
            <a:ext cx="16079700" cy="9234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ru-RU" sz="5400" b="1" dirty="0">
                <a:solidFill>
                  <a:schemeClr val="bg1"/>
                </a:solidFill>
              </a:rPr>
              <a:t>Демонстрация продукта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test">
            <a:hlinkClick r:id="" action="ppaction://media"/>
            <a:extLst>
              <a:ext uri="{FF2B5EF4-FFF2-40B4-BE49-F238E27FC236}">
                <a16:creationId xmlns:a16="http://schemas.microsoft.com/office/drawing/2014/main" id="{B887D154-3406-4894-8AE3-2AD6D396D2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19046" y="1649934"/>
            <a:ext cx="21101539" cy="118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Другая 44">
      <a:dk1>
        <a:srgbClr val="172144"/>
      </a:dk1>
      <a:lt1>
        <a:srgbClr val="FFFFFF"/>
      </a:lt1>
      <a:dk2>
        <a:srgbClr val="172144"/>
      </a:dk2>
      <a:lt2>
        <a:srgbClr val="FC7300"/>
      </a:lt2>
      <a:accent1>
        <a:srgbClr val="0042C7"/>
      </a:accent1>
      <a:accent2>
        <a:srgbClr val="FF8A15"/>
      </a:accent2>
      <a:accent3>
        <a:srgbClr val="FC7300"/>
      </a:accent3>
      <a:accent4>
        <a:srgbClr val="FF6F0D"/>
      </a:accent4>
      <a:accent5>
        <a:srgbClr val="FB6700"/>
      </a:accent5>
      <a:accent6>
        <a:srgbClr val="FD7F00"/>
      </a:accent6>
      <a:hlink>
        <a:srgbClr val="FFC197"/>
      </a:hlink>
      <a:folHlink>
        <a:srgbClr val="FFD198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433</Words>
  <Application>Microsoft Office PowerPoint</Application>
  <PresentationFormat>Произвольный</PresentationFormat>
  <Paragraphs>78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Montserrat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ArtMonkiz</dc:creator>
  <cp:keywords/>
  <dc:description/>
  <cp:lastModifiedBy>Данил Шинковой</cp:lastModifiedBy>
  <cp:revision>57</cp:revision>
  <dcterms:created xsi:type="dcterms:W3CDTF">2017-10-27T02:31:07Z</dcterms:created>
  <dcterms:modified xsi:type="dcterms:W3CDTF">2024-11-04T16:46:44Z</dcterms:modified>
  <cp:category/>
  <dc:identifier/>
  <cp:contentStatus/>
  <dc:language/>
  <cp:version/>
</cp:coreProperties>
</file>